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54" r:id="rId3"/>
    <p:sldId id="355" r:id="rId4"/>
    <p:sldId id="356" r:id="rId5"/>
    <p:sldId id="357" r:id="rId6"/>
    <p:sldId id="358" r:id="rId7"/>
    <p:sldId id="359" r:id="rId8"/>
    <p:sldId id="409" r:id="rId9"/>
    <p:sldId id="4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2E227-9A5F-414F-9AF5-ED27AF81169E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E12EE-7A37-4A1D-8B68-9B44B529D3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23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EAF55C5D-2E88-41E8-B5D3-B47CEC01B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68FB164E-7A9A-4230-8370-352E35DBF1C7}" type="slidenum">
              <a:rPr lang="en-US" altLang="en-US" smtClean="0">
                <a:latin typeface="Helvetica" panose="020B0604020202020204" pitchFamily="34" charset="0"/>
              </a:rPr>
              <a:pPr/>
              <a:t>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B7185B63-1510-4211-B472-40938309A20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7BA3C4EA-C702-4A28-976F-6FBC021333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9B64DF6E-A997-4E05-BEFA-C13BFBDAFD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F7F5BCED-F6FB-43EC-B858-26F78133ADE1}" type="slidenum">
              <a:rPr lang="en-US" altLang="en-US" smtClean="0">
                <a:latin typeface="Helvetica" panose="020B0604020202020204" pitchFamily="34" charset="0"/>
              </a:rPr>
              <a:pPr/>
              <a:t>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94E86D5A-25B6-4E43-AA46-EB9C8A1687D3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048B2D59-79E6-4D42-8174-F9DAFDEDB1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03E36F65-258E-49AF-AFBE-B7ACD67309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94987402-14CD-4C35-9518-344C82036A8C}" type="slidenum">
              <a:rPr lang="en-US" altLang="en-US" smtClean="0">
                <a:latin typeface="Helvetica" panose="020B0604020202020204" pitchFamily="34" charset="0"/>
              </a:rPr>
              <a:pPr/>
              <a:t>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57AE41E-D4C7-486B-9B5D-A9FE8686F0DF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7295231D-FC0A-4821-9B5F-FF5E88260C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DD086CE6-7F5B-418A-A9E2-3C28A3E0F7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AE32814A-0C64-4269-A93E-CB846578F774}" type="slidenum">
              <a:rPr lang="en-US" altLang="en-US" smtClean="0">
                <a:latin typeface="Helvetica" panose="020B0604020202020204" pitchFamily="34" charset="0"/>
              </a:rPr>
              <a:pPr/>
              <a:t>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C6E98A05-19FA-4C5B-A84E-05BACBA77E43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C0553652-B385-4B21-A2E5-945986E11B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90EAAB3E-F183-4427-A156-CE4EC847F12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027989D7-B39B-41B3-8E6F-292948535D27}" type="slidenum">
              <a:rPr lang="en-US" altLang="en-US" smtClean="0">
                <a:latin typeface="Helvetica" panose="020B0604020202020204" pitchFamily="34" charset="0"/>
              </a:rPr>
              <a:pPr/>
              <a:t>6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04D3AE2C-2703-4962-A595-49CEB1AC34FF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76B6FDBB-3624-439D-8943-5588E27FBD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FFC7FB75-ACE7-4DC7-94E8-8AA9A1517B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9D6C1B61-D061-459B-A3C8-1EB27CB72CD8}" type="slidenum">
              <a:rPr lang="en-US" altLang="en-US" smtClean="0">
                <a:latin typeface="Helvetica" panose="020B0604020202020204" pitchFamily="34" charset="0"/>
              </a:rPr>
              <a:pPr/>
              <a:t>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BFDDAF31-D9D8-4584-8E8C-94022CEBF8C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7D3B48B9-A042-4F39-B6C8-72196AA630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75150-8EF5-48AB-A118-CAE863E74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C99B1-C3D3-466D-A4B9-C3349EDAD2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987D7-5F0A-45A8-B719-8A10EAC10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12A85-C714-4C2B-BD25-9278E3054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A7D5F-6CCF-47BB-A6E2-DAD00221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553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F295B-9347-419F-9631-B21566018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4EF1A8-A04F-4180-827F-CB32EE34C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EB84B-A4F7-4340-902F-21F4ACFD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C5157-0DFB-46CD-A6CB-E7615E12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FB5F6-C724-4AA1-BCD7-92463DCC3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554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10CEF1-69D6-49E4-8748-3AF7FB52F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B0EFB-DC31-4645-9E4B-E0DD98650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737B6-B170-4043-A3D7-ECC2C717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D022A-FD23-4A0A-A372-5A6F49BF5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50D70-3465-4565-B547-1EC2B3013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209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9221E-2512-4DDC-ADC9-7CC1CDC6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B1F96-FAFA-4ABA-A94D-8F59A6F6A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4CA10-496F-4F62-9F4C-DFBCB1AFF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7A584-FD64-42EE-82E0-D3BA49BB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6D47E-0FD3-45A0-8EEC-F26D7EAD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968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BAA7-D0CD-47F3-853C-87A072A6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2D2F5-565C-4B35-937C-E6C9766E6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E7213-7324-4824-AD2C-49C17F41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F3ECA-BDD1-40CE-ACFD-51D0B5E88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CE253-6EE2-44EE-89E0-50D2C824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55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BC684-DC58-4112-9B81-461E9A57C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6C3F4-8037-4A48-9CFF-591E734C0B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305EC-3A71-4A92-98B8-D0817B7D7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559A4-C6D7-43BE-89C3-3826C0D97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7BD9B-88A3-48CD-A9E1-C69C9A97E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C9588-1744-4773-920F-F0C359CF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893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ADCD-DA92-4C06-BC87-EAF9D549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24E46-9B48-425B-ABA1-3AC5E85F5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900DB0-EC0E-4EB6-8158-BA9063E31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BEF1C9-E3FE-4264-BD78-5B853DF54D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6FC254-85BE-4338-84C4-066D61787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4D520-F0A6-4BEA-8602-C7C1B32BC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FA3923-010B-4967-B531-140FE6619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924C6-C81E-4F47-8515-719D2C46E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839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645EB-0A0B-4A89-B058-13E815116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45CB35-7F2C-4B47-B948-895182921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E5EAA-054B-464D-904D-8236746F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C248F-5E86-441B-AEAC-B5FC1E3B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90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D0A27-B849-4954-B5E9-22F45CB9B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D03D8E-474C-4257-9FA7-2FAD8859B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6C9257-AE8B-4D0D-84C3-ECC114E22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26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537C-E374-4D2E-B80A-893C6770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4F8F-6CA6-4C9E-B435-88920CB18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CD19C-C284-4E30-ABD2-1FEAB1A31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A5C02-F793-4CBF-8293-7C54EB998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992FB-D4B8-4D57-8FEB-1D7DAAF81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29CA7-7720-4F1D-A9E1-A925E0DB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13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C8AF-5505-4E9A-9379-ED7C86C90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1FC7CD-F119-4AA0-BDFF-78BE5342BA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63164-3839-459B-84DE-1CB700979B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1FE41-9ECF-428C-A3FC-36FF24C2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5C624-DEC3-4610-98A6-EFDCC25F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E1129-8C22-467B-B90A-F4A5157B3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07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EED280-65B7-454D-B100-7144B4675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B2ADC-E2FF-4AFC-B0DB-EEEF5DEE8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D56F7-02E7-4EF0-A045-29BFDF1CF1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763DC-9F27-40FE-A929-96ED2769BB94}" type="datetimeFigureOut">
              <a:rPr lang="en-IN" smtClean="0"/>
              <a:t>05-04-2020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CF07C-0D71-49A4-9424-C0983CD9A0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3D614-9841-4F4C-8381-4EA332B50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466AF-4734-461B-A8EE-C5A7DAADA0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528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7F3A-4A67-4F0E-8DB9-654750AF66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5206-0891-4203-ADA6-C936DD1102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IN" dirty="0"/>
              <a:t>Steps: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Go to slide 2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Select slide show option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Click on Replay</a:t>
            </a:r>
          </a:p>
        </p:txBody>
      </p:sp>
    </p:spTree>
    <p:extLst>
      <p:ext uri="{BB962C8B-B14F-4D97-AF65-F5344CB8AC3E}">
        <p14:creationId xmlns:p14="http://schemas.microsoft.com/office/powerpoint/2010/main" val="381437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165F75F3-AFFE-47DF-A4C0-4EDA52882F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182563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Segmentation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E84440DC-D63E-4F56-82A4-4F9E66838A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397125" y="1157288"/>
            <a:ext cx="7702550" cy="4940300"/>
          </a:xfrm>
        </p:spPr>
        <p:txBody>
          <a:bodyPr>
            <a:normAutofit fontScale="77500" lnSpcReduction="20000"/>
          </a:bodyPr>
          <a:lstStyle/>
          <a:p>
            <a:pPr>
              <a:tabLst>
                <a:tab pos="1831975" algn="l"/>
              </a:tabLst>
            </a:pPr>
            <a:r>
              <a:rPr lang="en-US" altLang="en-US"/>
              <a:t>Memory-management scheme that supports user view of memory </a:t>
            </a:r>
            <a:endParaRPr lang="en-US" altLang="en-US" sz="800"/>
          </a:p>
          <a:p>
            <a:pPr>
              <a:tabLst>
                <a:tab pos="1831975" algn="l"/>
              </a:tabLst>
            </a:pPr>
            <a:r>
              <a:rPr lang="en-US" altLang="en-US"/>
              <a:t>A program is a collection of segments</a:t>
            </a:r>
          </a:p>
          <a:p>
            <a:pPr lvl="1">
              <a:tabLst>
                <a:tab pos="1831975" algn="l"/>
              </a:tabLst>
            </a:pPr>
            <a:r>
              <a:rPr lang="en-US" altLang="en-US"/>
              <a:t>A segment is a logical unit such as: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main program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procedure 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function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method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object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local variables, global variables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common block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stack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symbol table</a:t>
            </a:r>
          </a:p>
          <a:p>
            <a:pPr>
              <a:buNone/>
              <a:tabLst>
                <a:tab pos="1831975" algn="l"/>
              </a:tabLst>
            </a:pPr>
            <a:r>
              <a:rPr lang="en-US" altLang="en-US"/>
              <a:t>		arrays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4C0C599-DFED-45D3-B58F-E6E222F642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245"/>
    </mc:Choice>
    <mc:Fallback>
      <p:transition spd="slow" advTm="76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5A4591A1-2CF3-4032-A811-FAA5BA239D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182563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User</a:t>
            </a:r>
            <a:r>
              <a:rPr lang="ja-JP" altLang="en-US"/>
              <a:t>’</a:t>
            </a:r>
            <a:r>
              <a:rPr lang="en-US" altLang="ja-JP"/>
              <a:t>s View of a Program</a:t>
            </a:r>
            <a:endParaRPr lang="en-US" altLang="en-US" sz="2400"/>
          </a:p>
        </p:txBody>
      </p:sp>
      <p:pic>
        <p:nvPicPr>
          <p:cNvPr id="86019" name="Picture 6">
            <a:extLst>
              <a:ext uri="{FF2B5EF4-FFF2-40B4-BE49-F238E27FC236}">
                <a16:creationId xmlns:a16="http://schemas.microsoft.com/office/drawing/2014/main" id="{0D1EE6C9-B8B8-4C08-92CC-2642A073E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975" y="1233488"/>
            <a:ext cx="369570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6B07D71-1F3D-4382-8390-31DA92CAB8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76"/>
    </mc:Choice>
    <mc:Fallback>
      <p:transition spd="slow" advTm="23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3C04F695-28D6-4F3D-8170-4461C6CC1C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09826" y="136526"/>
            <a:ext cx="7800975" cy="5762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Logical View of Segmentation</a:t>
            </a:r>
          </a:p>
        </p:txBody>
      </p:sp>
      <p:sp>
        <p:nvSpPr>
          <p:cNvPr id="88067" name="Oval 3">
            <a:extLst>
              <a:ext uri="{FF2B5EF4-FFF2-40B4-BE49-F238E27FC236}">
                <a16:creationId xmlns:a16="http://schemas.microsoft.com/office/drawing/2014/main" id="{F2C62189-2311-4187-B65F-81BDCA156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1171575"/>
            <a:ext cx="2895600" cy="39624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5" tIns="45718" rIns="91435" bIns="45718" anchor="ctr"/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>
              <a:latin typeface="Verdana" panose="020B0604030504040204" pitchFamily="34" charset="0"/>
            </a:endParaRPr>
          </a:p>
        </p:txBody>
      </p:sp>
      <p:sp>
        <p:nvSpPr>
          <p:cNvPr id="88068" name="Rectangle 4">
            <a:extLst>
              <a:ext uri="{FF2B5EF4-FFF2-40B4-BE49-F238E27FC236}">
                <a16:creationId xmlns:a16="http://schemas.microsoft.com/office/drawing/2014/main" id="{55868747-22A1-491B-B124-1CB3677584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1857375"/>
            <a:ext cx="990600" cy="533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/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/>
              <a:t>1</a:t>
            </a:r>
          </a:p>
        </p:txBody>
      </p:sp>
      <p:sp>
        <p:nvSpPr>
          <p:cNvPr id="88069" name="Rectangle 5">
            <a:extLst>
              <a:ext uri="{FF2B5EF4-FFF2-40B4-BE49-F238E27FC236}">
                <a16:creationId xmlns:a16="http://schemas.microsoft.com/office/drawing/2014/main" id="{C21BD3E5-49DF-4B24-990E-33D6B4E878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3000375"/>
            <a:ext cx="9144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/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/>
              <a:t>3</a:t>
            </a:r>
          </a:p>
        </p:txBody>
      </p:sp>
      <p:sp>
        <p:nvSpPr>
          <p:cNvPr id="88070" name="Rectangle 6">
            <a:extLst>
              <a:ext uri="{FF2B5EF4-FFF2-40B4-BE49-F238E27FC236}">
                <a16:creationId xmlns:a16="http://schemas.microsoft.com/office/drawing/2014/main" id="{3B749041-F0FE-43A0-8A25-5D9A2CD16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466975"/>
            <a:ext cx="914400" cy="381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/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/>
              <a:t>2</a:t>
            </a:r>
          </a:p>
        </p:txBody>
      </p:sp>
      <p:sp>
        <p:nvSpPr>
          <p:cNvPr id="88071" name="Rectangle 7">
            <a:extLst>
              <a:ext uri="{FF2B5EF4-FFF2-40B4-BE49-F238E27FC236}">
                <a16:creationId xmlns:a16="http://schemas.microsoft.com/office/drawing/2014/main" id="{84B988DC-B36B-47E2-9850-DE76D807B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3457575"/>
            <a:ext cx="914400" cy="533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91435" tIns="45718" rIns="91435" bIns="45718" anchor="ctr"/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/>
              <a:t>4</a:t>
            </a:r>
          </a:p>
        </p:txBody>
      </p:sp>
      <p:grpSp>
        <p:nvGrpSpPr>
          <p:cNvPr id="88072" name="Group 24">
            <a:extLst>
              <a:ext uri="{FF2B5EF4-FFF2-40B4-BE49-F238E27FC236}">
                <a16:creationId xmlns:a16="http://schemas.microsoft.com/office/drawing/2014/main" id="{CA3F90C3-7626-4CBE-893F-3E8B8230F31A}"/>
              </a:ext>
            </a:extLst>
          </p:cNvPr>
          <p:cNvGrpSpPr>
            <a:grpSpLocks/>
          </p:cNvGrpSpPr>
          <p:nvPr/>
        </p:nvGrpSpPr>
        <p:grpSpPr bwMode="auto">
          <a:xfrm>
            <a:off x="7162800" y="1171575"/>
            <a:ext cx="1143000" cy="3962400"/>
            <a:chOff x="3888" y="1056"/>
            <a:chExt cx="720" cy="2496"/>
          </a:xfrm>
        </p:grpSpPr>
        <p:grpSp>
          <p:nvGrpSpPr>
            <p:cNvPr id="88075" name="Group 11">
              <a:extLst>
                <a:ext uri="{FF2B5EF4-FFF2-40B4-BE49-F238E27FC236}">
                  <a16:creationId xmlns:a16="http://schemas.microsoft.com/office/drawing/2014/main" id="{8DA1AE05-2F59-473C-A29A-6E61C329C6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88" y="1056"/>
              <a:ext cx="720" cy="672"/>
              <a:chOff x="3888" y="1056"/>
              <a:chExt cx="720" cy="672"/>
            </a:xfrm>
          </p:grpSpPr>
          <p:sp>
            <p:nvSpPr>
              <p:cNvPr id="88086" name="Rectangle 8">
                <a:extLst>
                  <a:ext uri="{FF2B5EF4-FFF2-40B4-BE49-F238E27FC236}">
                    <a16:creationId xmlns:a16="http://schemas.microsoft.com/office/drawing/2014/main" id="{2BE2862E-BC15-488B-9935-77BADF101F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056"/>
                <a:ext cx="720" cy="672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35000"/>
                  </a:spcBef>
                  <a:buClr>
                    <a:srgbClr val="993300"/>
                  </a:buClr>
                  <a:buSzPct val="90000"/>
                  <a:buFont typeface="Monotype Sorts" charset="2"/>
                  <a:buChar char="n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35000"/>
                  </a:spcBef>
                  <a:buClr>
                    <a:srgbClr val="CC6600"/>
                  </a:buClr>
                  <a:buSzPct val="80000"/>
                  <a:buFont typeface="Monotype Sorts" charset="2"/>
                  <a:buChar char="l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35000"/>
                  </a:spcBef>
                  <a:buClr>
                    <a:srgbClr val="009900"/>
                  </a:buClr>
                  <a:buSzPct val="75000"/>
                  <a:buFont typeface="Webdings" panose="05030102010509060703" pitchFamily="18" charset="2"/>
                  <a:buChar char="4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35000"/>
                  </a:spcBef>
                  <a:buClr>
                    <a:schemeClr val="hlink"/>
                  </a:buClr>
                  <a:buSzPct val="75000"/>
                  <a:buChar char="–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35000"/>
                  </a:spcBef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kumimoji="0" lang="en-US" altLang="en-US">
                  <a:latin typeface="Verdana" panose="020B0604030504040204" pitchFamily="34" charset="0"/>
                </a:endParaRPr>
              </a:p>
            </p:txBody>
          </p:sp>
          <p:sp>
            <p:nvSpPr>
              <p:cNvPr id="88087" name="Line 9">
                <a:extLst>
                  <a:ext uri="{FF2B5EF4-FFF2-40B4-BE49-F238E27FC236}">
                    <a16:creationId xmlns:a16="http://schemas.microsoft.com/office/drawing/2014/main" id="{B841592C-0FBD-4EA2-A9C8-682A719338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88" y="1392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IN"/>
              </a:p>
            </p:txBody>
          </p:sp>
        </p:grpSp>
        <p:grpSp>
          <p:nvGrpSpPr>
            <p:cNvPr id="88076" name="Group 12">
              <a:extLst>
                <a:ext uri="{FF2B5EF4-FFF2-40B4-BE49-F238E27FC236}">
                  <a16:creationId xmlns:a16="http://schemas.microsoft.com/office/drawing/2014/main" id="{5A1A024D-4759-42AE-95BB-9F55036388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88" y="1728"/>
              <a:ext cx="720" cy="672"/>
              <a:chOff x="3888" y="1056"/>
              <a:chExt cx="720" cy="672"/>
            </a:xfrm>
          </p:grpSpPr>
          <p:sp>
            <p:nvSpPr>
              <p:cNvPr id="88084" name="Rectangle 13">
                <a:extLst>
                  <a:ext uri="{FF2B5EF4-FFF2-40B4-BE49-F238E27FC236}">
                    <a16:creationId xmlns:a16="http://schemas.microsoft.com/office/drawing/2014/main" id="{4AC6410E-D398-4792-8924-5C2D59237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056"/>
                <a:ext cx="720" cy="672"/>
              </a:xfrm>
              <a:prstGeom prst="rect">
                <a:avLst/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35000"/>
                  </a:spcBef>
                  <a:buClr>
                    <a:srgbClr val="993300"/>
                  </a:buClr>
                  <a:buSzPct val="90000"/>
                  <a:buFont typeface="Monotype Sorts" charset="2"/>
                  <a:buChar char="n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35000"/>
                  </a:spcBef>
                  <a:buClr>
                    <a:srgbClr val="CC6600"/>
                  </a:buClr>
                  <a:buSzPct val="80000"/>
                  <a:buFont typeface="Monotype Sorts" charset="2"/>
                  <a:buChar char="l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35000"/>
                  </a:spcBef>
                  <a:buClr>
                    <a:srgbClr val="009900"/>
                  </a:buClr>
                  <a:buSzPct val="75000"/>
                  <a:buFont typeface="Webdings" panose="05030102010509060703" pitchFamily="18" charset="2"/>
                  <a:buChar char="4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35000"/>
                  </a:spcBef>
                  <a:buClr>
                    <a:schemeClr val="hlink"/>
                  </a:buClr>
                  <a:buSzPct val="75000"/>
                  <a:buChar char="–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35000"/>
                  </a:spcBef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35000"/>
                  </a:spcBef>
                  <a:spcAft>
                    <a:spcPct val="0"/>
                  </a:spcAft>
                  <a:buClr>
                    <a:srgbClr val="FF0066"/>
                  </a:buClr>
                  <a:buSzPct val="75000"/>
                  <a:buChar char="»"/>
                  <a:defRPr kumimoji="1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kumimoji="0" lang="en-US" altLang="en-US">
                  <a:latin typeface="Verdana" panose="020B0604030504040204" pitchFamily="34" charset="0"/>
                </a:endParaRPr>
              </a:p>
            </p:txBody>
          </p:sp>
          <p:sp>
            <p:nvSpPr>
              <p:cNvPr id="88085" name="Line 14">
                <a:extLst>
                  <a:ext uri="{FF2B5EF4-FFF2-40B4-BE49-F238E27FC236}">
                    <a16:creationId xmlns:a16="http://schemas.microsoft.com/office/drawing/2014/main" id="{9010536A-615E-4D26-B69B-9FCF6B34BE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88" y="1392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IN"/>
              </a:p>
            </p:txBody>
          </p:sp>
        </p:grpSp>
        <p:sp>
          <p:nvSpPr>
            <p:cNvPr id="88077" name="Text Box 15">
              <a:extLst>
                <a:ext uri="{FF2B5EF4-FFF2-40B4-BE49-F238E27FC236}">
                  <a16:creationId xmlns:a16="http://schemas.microsoft.com/office/drawing/2014/main" id="{AF1F5F3F-24FE-46C1-B4CC-1C44388222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132"/>
              <a:ext cx="19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en-US"/>
                <a:t>1</a:t>
              </a:r>
            </a:p>
          </p:txBody>
        </p:sp>
        <p:sp>
          <p:nvSpPr>
            <p:cNvPr id="88078" name="Text Box 16">
              <a:extLst>
                <a:ext uri="{FF2B5EF4-FFF2-40B4-BE49-F238E27FC236}">
                  <a16:creationId xmlns:a16="http://schemas.microsoft.com/office/drawing/2014/main" id="{8A9D42D2-48FB-41AD-A02A-FE11243A2E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1439"/>
              <a:ext cx="19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en-US"/>
                <a:t>4</a:t>
              </a:r>
            </a:p>
          </p:txBody>
        </p:sp>
        <p:sp>
          <p:nvSpPr>
            <p:cNvPr id="88079" name="Rectangle 17">
              <a:extLst>
                <a:ext uri="{FF2B5EF4-FFF2-40B4-BE49-F238E27FC236}">
                  <a16:creationId xmlns:a16="http://schemas.microsoft.com/office/drawing/2014/main" id="{16DDECFA-DB6B-4923-AA6E-40652623E4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400"/>
              <a:ext cx="720" cy="91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>
                <a:latin typeface="Verdana" panose="020B0604030504040204" pitchFamily="34" charset="0"/>
              </a:endParaRPr>
            </a:p>
          </p:txBody>
        </p:sp>
        <p:sp>
          <p:nvSpPr>
            <p:cNvPr id="88080" name="Rectangle 18">
              <a:extLst>
                <a:ext uri="{FF2B5EF4-FFF2-40B4-BE49-F238E27FC236}">
                  <a16:creationId xmlns:a16="http://schemas.microsoft.com/office/drawing/2014/main" id="{6EAB68C6-75FE-4451-9D59-2FD6B23C63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3312"/>
              <a:ext cx="720" cy="24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>
                <a:latin typeface="Verdana" panose="020B0604030504040204" pitchFamily="34" charset="0"/>
              </a:endParaRPr>
            </a:p>
          </p:txBody>
        </p:sp>
        <p:sp>
          <p:nvSpPr>
            <p:cNvPr id="88081" name="Line 19">
              <a:extLst>
                <a:ext uri="{FF2B5EF4-FFF2-40B4-BE49-F238E27FC236}">
                  <a16:creationId xmlns:a16="http://schemas.microsoft.com/office/drawing/2014/main" id="{418EEFE4-604F-49B2-89B0-C9CAF3971B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8" y="2640"/>
              <a:ext cx="72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88082" name="Text Box 20">
              <a:extLst>
                <a:ext uri="{FF2B5EF4-FFF2-40B4-BE49-F238E27FC236}">
                  <a16:creationId xmlns:a16="http://schemas.microsoft.com/office/drawing/2014/main" id="{9FA16F9D-0EF9-49A6-856C-DEE553F007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2428"/>
              <a:ext cx="19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en-US"/>
                <a:t>2</a:t>
              </a:r>
            </a:p>
          </p:txBody>
        </p:sp>
        <p:sp>
          <p:nvSpPr>
            <p:cNvPr id="88083" name="Text Box 21">
              <a:extLst>
                <a:ext uri="{FF2B5EF4-FFF2-40B4-BE49-F238E27FC236}">
                  <a16:creationId xmlns:a16="http://schemas.microsoft.com/office/drawing/2014/main" id="{89D13713-8F15-49AC-A290-DA61573EB7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2888"/>
              <a:ext cx="19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35000"/>
                </a:spcBef>
                <a:buClr>
                  <a:srgbClr val="993300"/>
                </a:buClr>
                <a:buSzPct val="9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rgbClr val="CC6600"/>
                </a:buClr>
                <a:buSzPct val="80000"/>
                <a:buFont typeface="Monotype Sorts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009900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SzPct val="7500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rgbClr val="FF0066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en-US"/>
                <a:t>3</a:t>
              </a:r>
            </a:p>
          </p:txBody>
        </p:sp>
      </p:grpSp>
      <p:sp>
        <p:nvSpPr>
          <p:cNvPr id="88073" name="Text Box 22">
            <a:extLst>
              <a:ext uri="{FF2B5EF4-FFF2-40B4-BE49-F238E27FC236}">
                <a16:creationId xmlns:a16="http://schemas.microsoft.com/office/drawing/2014/main" id="{FD84E97C-F0E5-4D6C-B9BE-F328BD37E3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25" y="5254625"/>
            <a:ext cx="13779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5" tIns="45718" rIns="91435" bIns="45718" anchor="ctr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/>
              <a:t>user space </a:t>
            </a:r>
          </a:p>
        </p:txBody>
      </p:sp>
      <p:sp>
        <p:nvSpPr>
          <p:cNvPr id="88074" name="Text Box 23">
            <a:extLst>
              <a:ext uri="{FF2B5EF4-FFF2-40B4-BE49-F238E27FC236}">
                <a16:creationId xmlns:a16="http://schemas.microsoft.com/office/drawing/2014/main" id="{342BA01E-F46B-4E56-A353-6B653DC11A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4450" y="5254625"/>
            <a:ext cx="2597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5" tIns="45718" rIns="91435" bIns="45718" anchor="ctr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/>
              <a:t>physical memory space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A8CB109-6732-4728-B7EE-A9758E0701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84"/>
    </mc:Choice>
    <mc:Fallback>
      <p:transition spd="slow" advTm="27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9A92D582-5B3A-4DE3-A7D5-E633A5D086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01876" y="166688"/>
            <a:ext cx="7908925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Segmentation Architecture 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8DBBF34B-788F-403D-BA4A-F90914D4A2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427289" y="1093788"/>
            <a:ext cx="7246937" cy="5053012"/>
          </a:xfrm>
        </p:spPr>
        <p:txBody>
          <a:bodyPr>
            <a:normAutofit lnSpcReduction="10000"/>
          </a:bodyPr>
          <a:lstStyle/>
          <a:p>
            <a:pPr>
              <a:tabLst>
                <a:tab pos="1828800" algn="l"/>
                <a:tab pos="2855913" algn="ctr"/>
              </a:tabLst>
            </a:pPr>
            <a:r>
              <a:rPr lang="en-US" altLang="en-US"/>
              <a:t>Logical address consists of a two tuple:</a:t>
            </a:r>
          </a:p>
          <a:p>
            <a:pPr>
              <a:buNone/>
              <a:tabLst>
                <a:tab pos="1828800" algn="l"/>
                <a:tab pos="2855913" algn="ctr"/>
              </a:tabLst>
            </a:pPr>
            <a:r>
              <a:rPr lang="en-US" altLang="en-US"/>
              <a:t>		&lt;segment-number, offset&gt;,</a:t>
            </a:r>
          </a:p>
          <a:p>
            <a:pPr>
              <a:buNone/>
              <a:tabLst>
                <a:tab pos="1828800" algn="l"/>
                <a:tab pos="2855913" algn="ctr"/>
              </a:tabLst>
            </a:pPr>
            <a:endParaRPr lang="en-US" altLang="en-US" sz="800"/>
          </a:p>
          <a:p>
            <a:pPr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Segment table</a:t>
            </a:r>
            <a:r>
              <a:rPr lang="en-US" altLang="en-US">
                <a:solidFill>
                  <a:srgbClr val="3366FF"/>
                </a:solidFill>
              </a:rPr>
              <a:t> </a:t>
            </a:r>
            <a:r>
              <a:rPr lang="en-US" altLang="en-US"/>
              <a:t>– maps two-dimensional physical addresses; each table entry has:</a:t>
            </a:r>
          </a:p>
          <a:p>
            <a:pPr lvl="1"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base</a:t>
            </a:r>
            <a:r>
              <a:rPr lang="en-US" altLang="en-US">
                <a:solidFill>
                  <a:srgbClr val="3366FF"/>
                </a:solidFill>
              </a:rPr>
              <a:t> </a:t>
            </a:r>
            <a:r>
              <a:rPr lang="en-US" altLang="en-US"/>
              <a:t>– contains the starting physical address where the segments reside in memory</a:t>
            </a:r>
          </a:p>
          <a:p>
            <a:pPr lvl="1"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limit</a:t>
            </a:r>
            <a:r>
              <a:rPr lang="en-US" altLang="en-US">
                <a:solidFill>
                  <a:srgbClr val="3366FF"/>
                </a:solidFill>
              </a:rPr>
              <a:t> </a:t>
            </a:r>
            <a:r>
              <a:rPr lang="en-US" altLang="en-US"/>
              <a:t>– specifies the length of the segment</a:t>
            </a:r>
          </a:p>
          <a:p>
            <a:pPr lvl="1">
              <a:tabLst>
                <a:tab pos="1828800" algn="l"/>
                <a:tab pos="2855913" algn="ctr"/>
              </a:tabLst>
            </a:pPr>
            <a:endParaRPr lang="en-US" altLang="en-US" sz="800"/>
          </a:p>
          <a:p>
            <a:pPr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The segment table is thus essentially an array of base-limit register pairs.</a:t>
            </a:r>
          </a:p>
          <a:p>
            <a:pPr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Segment-table base register (STBR)</a:t>
            </a:r>
            <a:endParaRPr lang="en-US" altLang="en-US" sz="800"/>
          </a:p>
          <a:p>
            <a:pPr>
              <a:tabLst>
                <a:tab pos="1828800" algn="l"/>
                <a:tab pos="2855913" algn="ctr"/>
              </a:tabLst>
            </a:pPr>
            <a:r>
              <a:rPr lang="en-US" altLang="en-US" b="1">
                <a:solidFill>
                  <a:srgbClr val="3366FF"/>
                </a:solidFill>
              </a:rPr>
              <a:t>Segment-table length register (STLR)</a:t>
            </a:r>
            <a:endParaRPr lang="en-US" altLang="en-US" b="1">
              <a:solidFill>
                <a:srgbClr val="FF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51B7529-826B-49D7-A494-4A12B92CA3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42"/>
    </mc:Choice>
    <mc:Fallback>
      <p:transition spd="slow" advTm="56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FCDAD992-308F-4191-BE4C-647874B0BD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76500" y="214313"/>
            <a:ext cx="782955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Segmentation Architecture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F90FA975-EB96-44EB-9A40-7D6BDC0B30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406650" y="1162051"/>
            <a:ext cx="6775450" cy="4468813"/>
          </a:xfrm>
        </p:spPr>
        <p:txBody>
          <a:bodyPr/>
          <a:lstStyle/>
          <a:p>
            <a:r>
              <a:rPr lang="en-US" altLang="en-US"/>
              <a:t>Protection</a:t>
            </a:r>
          </a:p>
          <a:p>
            <a:pPr lvl="1"/>
            <a:r>
              <a:rPr lang="en-US" altLang="en-US"/>
              <a:t>With each entry in segment table associate:</a:t>
            </a:r>
          </a:p>
          <a:p>
            <a:pPr lvl="2"/>
            <a:r>
              <a:rPr lang="en-US" altLang="en-US"/>
              <a:t>validation bit = 0 </a:t>
            </a:r>
            <a:r>
              <a:rPr lang="en-US" altLang="en-US">
                <a:sym typeface="Symbol" panose="05050102010706020507" pitchFamily="18" charset="2"/>
              </a:rPr>
              <a:t> illegal segment</a:t>
            </a:r>
          </a:p>
          <a:p>
            <a:pPr lvl="2"/>
            <a:r>
              <a:rPr lang="en-US" altLang="en-US">
                <a:sym typeface="Symbol" panose="05050102010706020507" pitchFamily="18" charset="2"/>
              </a:rPr>
              <a:t>read/write/execute privileges</a:t>
            </a:r>
          </a:p>
          <a:p>
            <a:r>
              <a:rPr lang="en-US" altLang="en-US"/>
              <a:t>Protection bits associated with segments; code sharing occurs at segment level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30882AF-669C-4FBA-BAEE-E48DC3B854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36"/>
    </mc:Choice>
    <mc:Fallback>
      <p:transition spd="slow" advTm="41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75EF675-90D4-4F45-A863-E08A02C06A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166688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Segmentation Hardware</a:t>
            </a:r>
            <a:endParaRPr lang="en-US" altLang="en-US" sz="2400"/>
          </a:p>
        </p:txBody>
      </p:sp>
      <p:pic>
        <p:nvPicPr>
          <p:cNvPr id="94211" name="Picture 4" descr="8">
            <a:extLst>
              <a:ext uri="{FF2B5EF4-FFF2-40B4-BE49-F238E27FC236}">
                <a16:creationId xmlns:a16="http://schemas.microsoft.com/office/drawing/2014/main" id="{2C195230-5D7D-4E66-9E9F-0BB5E9729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701" y="1254125"/>
            <a:ext cx="5827713" cy="408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6E5A880-F9BA-4779-AFA8-BB2CA8B26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898"/>
    </mc:Choice>
    <mc:Fallback>
      <p:transition spd="slow" advTm="116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Content Placeholder 3">
            <a:extLst>
              <a:ext uri="{FF2B5EF4-FFF2-40B4-BE49-F238E27FC236}">
                <a16:creationId xmlns:a16="http://schemas.microsoft.com/office/drawing/2014/main" id="{387A6FDB-E637-40D9-B663-A708DB017A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438400" y="528639"/>
            <a:ext cx="8229600" cy="4530725"/>
          </a:xfrm>
        </p:spPr>
        <p:txBody>
          <a:bodyPr>
            <a:normAutofit fontScale="85000" lnSpcReduction="20000"/>
          </a:bodyPr>
          <a:lstStyle/>
          <a:p>
            <a:r>
              <a:rPr lang="en-US" altLang="en-US" dirty="0"/>
              <a:t>Consider the following segment table:</a:t>
            </a:r>
          </a:p>
          <a:p>
            <a:pPr marL="742950" lvl="2" indent="0">
              <a:buNone/>
            </a:pPr>
            <a:r>
              <a:rPr lang="en-US" altLang="en-US" b="1" dirty="0"/>
              <a:t>Segment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FF0000"/>
                </a:solidFill>
              </a:rPr>
              <a:t>Base</a:t>
            </a:r>
            <a:r>
              <a:rPr lang="en-US" altLang="en-US" dirty="0"/>
              <a:t>            </a:t>
            </a:r>
            <a:r>
              <a:rPr lang="en-US" altLang="en-US" b="1" dirty="0"/>
              <a:t>Length</a:t>
            </a:r>
          </a:p>
          <a:p>
            <a:pPr marL="742950" lvl="2" indent="0">
              <a:buNone/>
            </a:pPr>
            <a:r>
              <a:rPr lang="en-US" altLang="en-US" dirty="0"/>
              <a:t>0 	             219 	600</a:t>
            </a:r>
          </a:p>
          <a:p>
            <a:pPr marL="742950" lvl="2" indent="0">
              <a:buNone/>
            </a:pPr>
            <a:r>
              <a:rPr lang="en-US" altLang="en-US" dirty="0"/>
              <a:t>1 	             2300 	14</a:t>
            </a:r>
          </a:p>
          <a:p>
            <a:pPr marL="742950" lvl="2" indent="0">
              <a:buNone/>
            </a:pPr>
            <a:r>
              <a:rPr lang="en-US" altLang="en-US" dirty="0"/>
              <a:t>2              90 	                   100</a:t>
            </a:r>
          </a:p>
          <a:p>
            <a:pPr marL="742950" lvl="2" indent="0">
              <a:buNone/>
            </a:pPr>
            <a:r>
              <a:rPr lang="en-US" altLang="en-US" dirty="0"/>
              <a:t>3 	             1327 	580</a:t>
            </a:r>
          </a:p>
          <a:p>
            <a:pPr marL="742950" lvl="2" indent="0">
              <a:buNone/>
            </a:pPr>
            <a:r>
              <a:rPr lang="en-US" altLang="en-US" dirty="0"/>
              <a:t>4              1952	96</a:t>
            </a:r>
          </a:p>
          <a:p>
            <a:r>
              <a:rPr lang="en-US" altLang="en-US" dirty="0"/>
              <a:t>What are the physical addresses for the following logical addresses?</a:t>
            </a:r>
          </a:p>
          <a:p>
            <a:r>
              <a:rPr lang="en-US" altLang="en-US" dirty="0"/>
              <a:t>[s, d]</a:t>
            </a:r>
          </a:p>
          <a:p>
            <a:pPr marL="742950" lvl="2" indent="0">
              <a:buNone/>
            </a:pPr>
            <a:r>
              <a:rPr lang="en-US" altLang="en-US" b="1" dirty="0"/>
              <a:t>a. 0, 430 </a:t>
            </a:r>
          </a:p>
          <a:p>
            <a:pPr marL="742950" lvl="2" indent="0">
              <a:buNone/>
            </a:pPr>
            <a:r>
              <a:rPr lang="en-US" altLang="en-US" dirty="0"/>
              <a:t>430&lt;600</a:t>
            </a:r>
          </a:p>
          <a:p>
            <a:pPr marL="742950" lvl="2" indent="0">
              <a:buNone/>
            </a:pPr>
            <a:r>
              <a:rPr lang="en-US" altLang="en-US" dirty="0"/>
              <a:t>PA= Base + offset= 219+430=649</a:t>
            </a:r>
          </a:p>
          <a:p>
            <a:pPr marL="742950" lvl="2" indent="0">
              <a:buNone/>
            </a:pPr>
            <a:endParaRPr lang="en-US" altLang="en-US" dirty="0"/>
          </a:p>
          <a:p>
            <a:pPr marL="742950" lvl="2" indent="0">
              <a:buNone/>
            </a:pPr>
            <a:r>
              <a:rPr lang="en-US" altLang="en-US" b="1" dirty="0"/>
              <a:t>b.  2, 500</a:t>
            </a:r>
          </a:p>
          <a:p>
            <a:pPr marL="742950" lvl="2" indent="0">
              <a:buNone/>
            </a:pPr>
            <a:r>
              <a:rPr lang="en-US" altLang="en-US" dirty="0"/>
              <a:t>500&gt;100, illegal reference, traps </a:t>
            </a:r>
          </a:p>
          <a:p>
            <a:pPr marL="742950" lvl="2" indent="0">
              <a:buNone/>
            </a:pPr>
            <a:endParaRPr lang="en-IN" alt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8F9EB1C-9D8C-45F5-BC7A-B8EC51A8E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637"/>
    </mc:Choice>
    <mc:Fallback>
      <p:transition spd="slow" advTm="153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EE8878E5-97F7-4F5D-806F-731B03D907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9B8FD-9332-422F-8EE7-861454F4E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lvl="2" indent="0">
              <a:buNone/>
              <a:defRPr/>
            </a:pPr>
            <a:r>
              <a:rPr lang="en-US" altLang="en-US" dirty="0"/>
              <a:t>What are the physical addresses for the following logical addresses?</a:t>
            </a:r>
          </a:p>
          <a:p>
            <a:pPr lvl="2" indent="-342900">
              <a:buFont typeface="Webdings" panose="05030102010509060703" pitchFamily="18" charset="2"/>
              <a:buAutoNum type="alphaLcPeriod"/>
              <a:defRPr/>
            </a:pPr>
            <a:endParaRPr lang="en-US" altLang="en-US" dirty="0"/>
          </a:p>
          <a:p>
            <a:pPr marL="742950" lvl="2" indent="0">
              <a:buNone/>
              <a:defRPr/>
            </a:pPr>
            <a:r>
              <a:rPr lang="en-US" altLang="en-US" dirty="0"/>
              <a:t>a. 1, 10</a:t>
            </a:r>
          </a:p>
          <a:p>
            <a:pPr marL="742950" lvl="2" indent="0">
              <a:buNone/>
              <a:defRPr/>
            </a:pPr>
            <a:r>
              <a:rPr lang="en-US" altLang="en-US" dirty="0"/>
              <a:t>b. 3, 400</a:t>
            </a:r>
          </a:p>
          <a:p>
            <a:pPr marL="742950" lvl="2" indent="0">
              <a:buNone/>
              <a:defRPr/>
            </a:pPr>
            <a:r>
              <a:rPr lang="en-US" altLang="en-US" dirty="0"/>
              <a:t>c. 4, 112</a:t>
            </a: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CE607D4-7558-40C8-98EC-366BB884F1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38"/>
    </mc:Choice>
    <mc:Fallback>
      <p:transition spd="slow" advTm="15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326</Words>
  <Application>Microsoft Office PowerPoint</Application>
  <PresentationFormat>Widescreen</PresentationFormat>
  <Paragraphs>76</Paragraphs>
  <Slides>9</Slides>
  <Notes>6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Times New Roman</vt:lpstr>
      <vt:lpstr>Verdana</vt:lpstr>
      <vt:lpstr>Webdings</vt:lpstr>
      <vt:lpstr>Office Theme</vt:lpstr>
      <vt:lpstr>Segmentation</vt:lpstr>
      <vt:lpstr>Segmentation</vt:lpstr>
      <vt:lpstr>User’s View of a Program</vt:lpstr>
      <vt:lpstr>Logical View of Segmentation</vt:lpstr>
      <vt:lpstr>Segmentation Architecture </vt:lpstr>
      <vt:lpstr>Segmentation Architecture (Cont.)</vt:lpstr>
      <vt:lpstr>Segmentation Hardware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Segmentation</dc:title>
  <dc:creator>Chetana Pujari [MAHE-MIT]</dc:creator>
  <cp:lastModifiedBy>Chetana Pujari [MAHE-MIT]</cp:lastModifiedBy>
  <cp:revision>2</cp:revision>
  <dcterms:created xsi:type="dcterms:W3CDTF">2020-04-05T00:46:27Z</dcterms:created>
  <dcterms:modified xsi:type="dcterms:W3CDTF">2020-04-05T03:51:20Z</dcterms:modified>
</cp:coreProperties>
</file>

<file path=docProps/thumbnail.jpeg>
</file>